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"/>
  </p:notesMasterIdLst>
  <p:sldIdLst>
    <p:sldId id="256" r:id="rId2"/>
  </p:sldIdLst>
  <p:sldSz cx="12960350" cy="23039388"/>
  <p:notesSz cx="6858000" cy="9144000"/>
  <p:defaultTextStyle>
    <a:defPPr>
      <a:defRPr lang="en-M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 snapToGrid="0">
      <p:cViewPr>
        <p:scale>
          <a:sx n="165" d="100"/>
          <a:sy n="165" d="100"/>
        </p:scale>
        <p:origin x="144" y="1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3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>
            <a:extLst>
              <a:ext uri="{FF2B5EF4-FFF2-40B4-BE49-F238E27FC236}">
                <a16:creationId xmlns:a16="http://schemas.microsoft.com/office/drawing/2014/main" id="{9D753D05-19E3-4AD7-86E6-EB6B6F649E0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960000" cy="3143250"/>
          </a:xfrm>
          <a:prstGeom prst="rect">
            <a:avLst/>
          </a:prstGeom>
          <a:solidFill>
            <a:srgbClr val="12304A"/>
          </a:solidFill>
          <a:ln w="0">
            <a:noFill/>
          </a:ln>
        </p:spPr>
        <p:txBody>
          <a:bodyPr/>
          <a:lstStyle/>
          <a:p>
            <a:endParaRPr lang="en-MA" dirty="0"/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64D4F905-35E9-4EC1-B38A-5FF14B2FAB80}"/>
              </a:ext>
            </a:extLst>
          </p:cNvPr>
          <p:cNvSpPr>
            <a:spLocks noGrp="1"/>
          </p:cNvSpPr>
          <p:nvPr/>
        </p:nvSpPr>
        <p:spPr>
          <a:xfrm>
            <a:off x="0" y="3143250"/>
            <a:ext cx="12960000" cy="133350"/>
          </a:xfrm>
          <a:prstGeom prst="rect">
            <a:avLst/>
          </a:prstGeom>
          <a:solidFill>
            <a:srgbClr val="C7653C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B2485E47-4241-4E01-AD9B-3FC54A555A27}"/>
              </a:ext>
            </a:extLst>
          </p:cNvPr>
          <p:cNvSpPr>
            <a:spLocks noGrp="1"/>
          </p:cNvSpPr>
          <p:nvPr/>
        </p:nvSpPr>
        <p:spPr>
          <a:xfrm>
            <a:off x="342900" y="323850"/>
            <a:ext cx="1752600" cy="17526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3335">
            <a:solidFill>
              <a:srgbClr val="FFFFFF"/>
            </a:solidFill>
          </a:ln>
        </p:spPr>
        <p:txBody>
          <a:bodyPr/>
          <a:lstStyle/>
          <a:p>
            <a:endParaRPr lang="en-MA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E678A48-6A70-4F4D-9375-1EE027BD31B2}"/>
              </a:ext>
            </a:extLst>
          </p:cNvPr>
          <p:cNvSpPr>
            <a:spLocks noGrp="1"/>
          </p:cNvSpPr>
          <p:nvPr/>
        </p:nvSpPr>
        <p:spPr>
          <a:xfrm>
            <a:off x="400050" y="476250"/>
            <a:ext cx="160020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500" b="1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CAANS</a:t>
            </a:r>
            <a:r>
              <a:rPr lang="fr-FR" sz="1500" b="1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 </a:t>
            </a:r>
            <a:r>
              <a:rPr sz="1500" b="1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LOGO</a:t>
            </a:r>
            <a:endParaRPr lang="fr-FR" sz="1500" b="1" dirty="0">
              <a:solidFill>
                <a:srgbClr val="12304A"/>
              </a:solidFill>
              <a:latin typeface="Aptos"/>
              <a:ea typeface="Aptos"/>
              <a:cs typeface="Aptos"/>
            </a:endParaRPr>
          </a:p>
          <a:p>
            <a:pPr algn="ctr">
              <a:defRPr sz="1500" b="1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endParaRPr lang="en-MA" sz="1500" b="1" dirty="0">
              <a:solidFill>
                <a:srgbClr val="12304A"/>
              </a:solidFill>
              <a:latin typeface="Aptos"/>
              <a:ea typeface="Aptos"/>
              <a:cs typeface="Aptos"/>
            </a:endParaRPr>
          </a:p>
          <a:p>
            <a:pPr algn="ctr">
              <a:defRPr sz="1500" b="1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lang="en-MA" sz="1500" b="1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SMNC LOGO</a:t>
            </a:r>
            <a:endParaRPr sz="1500" b="1" dirty="0">
              <a:solidFill>
                <a:srgbClr val="12304A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C101C6C-5CFD-4E92-A2FF-B40DFE117541}"/>
              </a:ext>
            </a:extLst>
          </p:cNvPr>
          <p:cNvSpPr>
            <a:spLocks noGrp="1"/>
          </p:cNvSpPr>
          <p:nvPr/>
        </p:nvSpPr>
        <p:spPr>
          <a:xfrm>
            <a:off x="2343150" y="323850"/>
            <a:ext cx="8273700" cy="476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725" b="1">
                <a:solidFill>
                  <a:srgbClr val="9FD4D3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9FD4D3"/>
                </a:solidFill>
                <a:latin typeface="Aptos"/>
                <a:ea typeface="Aptos"/>
                <a:cs typeface="Aptos"/>
              </a:rPr>
              <a:t>6TH CAANS CONGRESS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ACA8444-4C6A-425D-8B51-9A265CCA19D4}"/>
              </a:ext>
            </a:extLst>
          </p:cNvPr>
          <p:cNvSpPr>
            <a:spLocks noGrp="1"/>
          </p:cNvSpPr>
          <p:nvPr/>
        </p:nvSpPr>
        <p:spPr>
          <a:xfrm>
            <a:off x="2343150" y="838200"/>
            <a:ext cx="8273700" cy="1123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33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fr-FR" sz="33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P-XXX </a:t>
            </a:r>
            <a:r>
              <a:rPr sz="3300" b="1" dirty="0">
                <a:solidFill>
                  <a:srgbClr val="FFFFFF"/>
                </a:solidFill>
                <a:latin typeface="Aptos"/>
                <a:ea typeface="Aptos"/>
                <a:cs typeface="Aptos"/>
              </a:rPr>
              <a:t>SCIENTIFIC POSTER TITLE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4EC09577-5C2D-40DC-94A5-5713677E233E}"/>
              </a:ext>
            </a:extLst>
          </p:cNvPr>
          <p:cNvSpPr>
            <a:spLocks noGrp="1"/>
          </p:cNvSpPr>
          <p:nvPr/>
        </p:nvSpPr>
        <p:spPr>
          <a:xfrm>
            <a:off x="2343150" y="2019300"/>
            <a:ext cx="8273700" cy="38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Author A¹, Author B², Author C¹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17646E5-23C8-4AE8-8F55-8B0CAF2070CC}"/>
              </a:ext>
            </a:extLst>
          </p:cNvPr>
          <p:cNvSpPr>
            <a:spLocks noGrp="1"/>
          </p:cNvSpPr>
          <p:nvPr/>
        </p:nvSpPr>
        <p:spPr>
          <a:xfrm>
            <a:off x="2343150" y="2419350"/>
            <a:ext cx="82737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00" b="0">
                <a:solidFill>
                  <a:srgbClr val="D8E6EA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D8E6EA"/>
                </a:solidFill>
                <a:latin typeface="Aptos"/>
                <a:ea typeface="Aptos"/>
                <a:cs typeface="Aptos"/>
              </a:rPr>
              <a:t>¹ Institution, City, Country    ² Institution, City, Country</a:t>
            </a:r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79BAE34A-6119-4404-8FFF-FD605F579411}"/>
              </a:ext>
            </a:extLst>
          </p:cNvPr>
          <p:cNvSpPr>
            <a:spLocks noGrp="1"/>
          </p:cNvSpPr>
          <p:nvPr/>
        </p:nvSpPr>
        <p:spPr>
          <a:xfrm>
            <a:off x="10864500" y="323850"/>
            <a:ext cx="1752600" cy="1752600"/>
          </a:xfrm>
          <a:prstGeom prst="roundRect">
            <a:avLst>
              <a:gd name="adj" fmla="val 4348"/>
            </a:avLst>
          </a:prstGeom>
          <a:solidFill>
            <a:srgbClr val="FFFFFF"/>
          </a:solidFill>
          <a:ln w="13335">
            <a:solidFill>
              <a:srgbClr val="FFFFFF"/>
            </a:solidFill>
          </a:ln>
        </p:spPr>
        <p:txBody>
          <a:bodyPr/>
          <a:lstStyle/>
          <a:p>
            <a:endParaRPr lang="en-MA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19FB6B6F-0B85-41A7-905A-7858E01AACFB}"/>
              </a:ext>
            </a:extLst>
          </p:cNvPr>
          <p:cNvSpPr>
            <a:spLocks noGrp="1"/>
          </p:cNvSpPr>
          <p:nvPr/>
        </p:nvSpPr>
        <p:spPr>
          <a:xfrm>
            <a:off x="10959750" y="476250"/>
            <a:ext cx="1562100" cy="1428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500" b="1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HOST</a:t>
            </a:r>
          </a:p>
          <a:p>
            <a:pPr algn="ctr">
              <a:defRPr sz="1500" b="1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500" b="1" dirty="0">
                <a:solidFill>
                  <a:srgbClr val="12304A"/>
                </a:solidFill>
                <a:latin typeface="Aptos"/>
                <a:ea typeface="Aptos"/>
                <a:cs typeface="Aptos"/>
              </a:rPr>
              <a:t>LOGO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70C55F6-2526-4253-96B1-26BD852D4BB5}"/>
              </a:ext>
            </a:extLst>
          </p:cNvPr>
          <p:cNvSpPr>
            <a:spLocks noGrp="1"/>
          </p:cNvSpPr>
          <p:nvPr/>
        </p:nvSpPr>
        <p:spPr>
          <a:xfrm>
            <a:off x="2343150" y="2800350"/>
            <a:ext cx="8273700" cy="285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27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MARRAKECH, MOROCCO    13–17 OCTOBER 2026</a:t>
            </a:r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121A3844-A9DB-4CC9-94ED-02013AE1DA21}"/>
              </a:ext>
            </a:extLst>
          </p:cNvPr>
          <p:cNvSpPr>
            <a:spLocks noGrp="1"/>
          </p:cNvSpPr>
          <p:nvPr/>
        </p:nvSpPr>
        <p:spPr>
          <a:xfrm>
            <a:off x="342900" y="3581400"/>
            <a:ext cx="3951700" cy="4095750"/>
          </a:xfrm>
          <a:prstGeom prst="roundRect">
            <a:avLst>
              <a:gd name="adj" fmla="val 1928"/>
            </a:avLst>
          </a:prstGeom>
          <a:solidFill>
            <a:srgbClr val="FFFFFF"/>
          </a:solidFill>
          <a:ln w="13335">
            <a:solidFill>
              <a:srgbClr val="D9E0DE"/>
            </a:solidFill>
          </a:ln>
        </p:spPr>
        <p:txBody>
          <a:bodyPr/>
          <a:lstStyle/>
          <a:p>
            <a:endParaRPr lang="en-MA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256EFB1-F774-4BFF-8B1C-6D35E995E9E8}"/>
              </a:ext>
            </a:extLst>
          </p:cNvPr>
          <p:cNvSpPr>
            <a:spLocks noGrp="1"/>
          </p:cNvSpPr>
          <p:nvPr/>
        </p:nvSpPr>
        <p:spPr>
          <a:xfrm>
            <a:off x="342900" y="3581400"/>
            <a:ext cx="3951700" cy="495300"/>
          </a:xfrm>
          <a:prstGeom prst="roundRect">
            <a:avLst>
              <a:gd name="adj" fmla="val 15385"/>
            </a:avLst>
          </a:prstGeom>
          <a:solidFill>
            <a:srgbClr val="1E627C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ED21C15-807A-4851-A8B7-49C73F18244E}"/>
              </a:ext>
            </a:extLst>
          </p:cNvPr>
          <p:cNvSpPr>
            <a:spLocks noGrp="1"/>
          </p:cNvSpPr>
          <p:nvPr/>
        </p:nvSpPr>
        <p:spPr>
          <a:xfrm>
            <a:off x="342900" y="3981450"/>
            <a:ext cx="3951700" cy="95250"/>
          </a:xfrm>
          <a:prstGeom prst="rect">
            <a:avLst/>
          </a:prstGeom>
          <a:solidFill>
            <a:srgbClr val="1E627C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A6281463-EE9D-4B68-9113-04E37732C2C1}"/>
              </a:ext>
            </a:extLst>
          </p:cNvPr>
          <p:cNvSpPr>
            <a:spLocks noGrp="1"/>
          </p:cNvSpPr>
          <p:nvPr/>
        </p:nvSpPr>
        <p:spPr>
          <a:xfrm>
            <a:off x="438150" y="3600450"/>
            <a:ext cx="37612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BACKGROUND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E5396BD-44FC-4CE3-8217-18D8C43F0F76}"/>
              </a:ext>
            </a:extLst>
          </p:cNvPr>
          <p:cNvSpPr>
            <a:spLocks noGrp="1"/>
          </p:cNvSpPr>
          <p:nvPr/>
        </p:nvSpPr>
        <p:spPr>
          <a:xfrm>
            <a:off x="514350" y="4191000"/>
            <a:ext cx="3608800" cy="33337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Briefly introduce the clinical problem and explain why the study matters.</a:t>
            </a:r>
          </a:p>
        </p:txBody>
      </p:sp>
      <p:sp>
        <p:nvSpPr>
          <p:cNvPr id="17" name="Rounded Rectangle 16">
            <a:extLst>
              <a:ext uri="{FF2B5EF4-FFF2-40B4-BE49-F238E27FC236}">
                <a16:creationId xmlns:a16="http://schemas.microsoft.com/office/drawing/2014/main" id="{1425FE53-885D-4B94-BEAE-FF73D6F42BAD}"/>
              </a:ext>
            </a:extLst>
          </p:cNvPr>
          <p:cNvSpPr>
            <a:spLocks noGrp="1"/>
          </p:cNvSpPr>
          <p:nvPr/>
        </p:nvSpPr>
        <p:spPr>
          <a:xfrm>
            <a:off x="342900" y="7905750"/>
            <a:ext cx="3951700" cy="2857500"/>
          </a:xfrm>
          <a:prstGeom prst="roundRect">
            <a:avLst>
              <a:gd name="adj" fmla="val 2667"/>
            </a:avLst>
          </a:prstGeom>
          <a:solidFill>
            <a:srgbClr val="FFFFFF"/>
          </a:solidFill>
          <a:ln w="13335">
            <a:solidFill>
              <a:srgbClr val="D9E0DE"/>
            </a:solidFill>
          </a:ln>
        </p:spPr>
        <p:txBody>
          <a:bodyPr/>
          <a:lstStyle/>
          <a:p>
            <a:endParaRPr lang="en-MA"/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CC5A13C8-D55F-407D-AAF9-6BF9FCF1B0CE}"/>
              </a:ext>
            </a:extLst>
          </p:cNvPr>
          <p:cNvSpPr>
            <a:spLocks noGrp="1"/>
          </p:cNvSpPr>
          <p:nvPr/>
        </p:nvSpPr>
        <p:spPr>
          <a:xfrm>
            <a:off x="342900" y="7905750"/>
            <a:ext cx="3951700" cy="495300"/>
          </a:xfrm>
          <a:prstGeom prst="roundRect">
            <a:avLst>
              <a:gd name="adj" fmla="val 15385"/>
            </a:avLst>
          </a:prstGeom>
          <a:solidFill>
            <a:srgbClr val="C7653C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E429BFE-69D4-4728-9E1E-FDBB4D8CB5B9}"/>
              </a:ext>
            </a:extLst>
          </p:cNvPr>
          <p:cNvSpPr>
            <a:spLocks noGrp="1"/>
          </p:cNvSpPr>
          <p:nvPr/>
        </p:nvSpPr>
        <p:spPr>
          <a:xfrm>
            <a:off x="342900" y="8305800"/>
            <a:ext cx="3951700" cy="95250"/>
          </a:xfrm>
          <a:prstGeom prst="rect">
            <a:avLst/>
          </a:prstGeom>
          <a:solidFill>
            <a:srgbClr val="C7653C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F7B89EB2-4F61-48A0-B53F-8B113179D069}"/>
              </a:ext>
            </a:extLst>
          </p:cNvPr>
          <p:cNvSpPr>
            <a:spLocks noGrp="1"/>
          </p:cNvSpPr>
          <p:nvPr/>
        </p:nvSpPr>
        <p:spPr>
          <a:xfrm>
            <a:off x="438150" y="7924800"/>
            <a:ext cx="37612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OBJECTIVE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FA4FC3BD-00AD-4C2B-A1AE-84CC542377FD}"/>
              </a:ext>
            </a:extLst>
          </p:cNvPr>
          <p:cNvSpPr>
            <a:spLocks noGrp="1"/>
          </p:cNvSpPr>
          <p:nvPr/>
        </p:nvSpPr>
        <p:spPr>
          <a:xfrm>
            <a:off x="514350" y="8515350"/>
            <a:ext cx="3608800" cy="2095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State the main research question or objective in one or two sentences.</a:t>
            </a:r>
          </a:p>
        </p:txBody>
      </p:sp>
      <p:sp>
        <p:nvSpPr>
          <p:cNvPr id="22" name="Rounded Rectangle 21">
            <a:extLst>
              <a:ext uri="{FF2B5EF4-FFF2-40B4-BE49-F238E27FC236}">
                <a16:creationId xmlns:a16="http://schemas.microsoft.com/office/drawing/2014/main" id="{22188FEE-8B1A-4936-8442-DF6D96066D62}"/>
              </a:ext>
            </a:extLst>
          </p:cNvPr>
          <p:cNvSpPr>
            <a:spLocks noGrp="1"/>
          </p:cNvSpPr>
          <p:nvPr/>
        </p:nvSpPr>
        <p:spPr>
          <a:xfrm>
            <a:off x="342900" y="10991850"/>
            <a:ext cx="3951700" cy="9667875"/>
          </a:xfrm>
          <a:prstGeom prst="roundRect">
            <a:avLst>
              <a:gd name="adj" fmla="val 1928"/>
            </a:avLst>
          </a:prstGeom>
          <a:solidFill>
            <a:srgbClr val="FFFFFF"/>
          </a:solidFill>
          <a:ln w="13335">
            <a:solidFill>
              <a:srgbClr val="D9E0DE"/>
            </a:solidFill>
          </a:ln>
        </p:spPr>
        <p:txBody>
          <a:bodyPr/>
          <a:lstStyle/>
          <a:p>
            <a:endParaRPr lang="en-MA"/>
          </a:p>
        </p:txBody>
      </p:sp>
      <p:sp>
        <p:nvSpPr>
          <p:cNvPr id="23" name="Rounded Rectangle 22">
            <a:extLst>
              <a:ext uri="{FF2B5EF4-FFF2-40B4-BE49-F238E27FC236}">
                <a16:creationId xmlns:a16="http://schemas.microsoft.com/office/drawing/2014/main" id="{8B7F3567-6A83-4E7D-A884-B137888E84AE}"/>
              </a:ext>
            </a:extLst>
          </p:cNvPr>
          <p:cNvSpPr>
            <a:spLocks noGrp="1"/>
          </p:cNvSpPr>
          <p:nvPr/>
        </p:nvSpPr>
        <p:spPr>
          <a:xfrm>
            <a:off x="342900" y="10991850"/>
            <a:ext cx="3951700" cy="495300"/>
          </a:xfrm>
          <a:prstGeom prst="roundRect">
            <a:avLst>
              <a:gd name="adj" fmla="val 15385"/>
            </a:avLst>
          </a:prstGeom>
          <a:solidFill>
            <a:srgbClr val="238A8D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C7D676E1-B883-4DD4-A94D-7B7E6F510C1D}"/>
              </a:ext>
            </a:extLst>
          </p:cNvPr>
          <p:cNvSpPr>
            <a:spLocks noGrp="1"/>
          </p:cNvSpPr>
          <p:nvPr/>
        </p:nvSpPr>
        <p:spPr>
          <a:xfrm>
            <a:off x="342900" y="11391900"/>
            <a:ext cx="3951700" cy="95250"/>
          </a:xfrm>
          <a:prstGeom prst="rect">
            <a:avLst/>
          </a:prstGeom>
          <a:solidFill>
            <a:srgbClr val="238A8D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53AB128-2FC6-4DD9-BCC3-93D755B0A03A}"/>
              </a:ext>
            </a:extLst>
          </p:cNvPr>
          <p:cNvSpPr>
            <a:spLocks noGrp="1"/>
          </p:cNvSpPr>
          <p:nvPr/>
        </p:nvSpPr>
        <p:spPr>
          <a:xfrm>
            <a:off x="438150" y="11010900"/>
            <a:ext cx="37612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METHODS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A7CE1A6E-4B1B-40DA-8D5E-F27E29A62790}"/>
              </a:ext>
            </a:extLst>
          </p:cNvPr>
          <p:cNvSpPr>
            <a:spLocks noGrp="1"/>
          </p:cNvSpPr>
          <p:nvPr/>
        </p:nvSpPr>
        <p:spPr>
          <a:xfrm>
            <a:off x="514350" y="11601450"/>
            <a:ext cx="3608800" cy="890587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Study design</a:t>
            </a:r>
          </a:p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Setting and participants</a:t>
            </a:r>
          </a:p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Inclusion and exclusion criteria</a:t>
            </a:r>
          </a:p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Intervention or exposure</a:t>
            </a:r>
          </a:p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Outcome measures</a:t>
            </a:r>
          </a:p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Statistical analysis</a:t>
            </a:r>
          </a:p>
          <a:p>
            <a:endParaRPr sz="1350" b="0">
              <a:solidFill>
                <a:srgbClr val="20313E"/>
              </a:solidFill>
              <a:latin typeface="Aptos"/>
              <a:ea typeface="Aptos"/>
              <a:cs typeface="Aptos"/>
            </a:endParaRPr>
          </a:p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Add a workflow, operative illustration or study diagram if useful.</a:t>
            </a:r>
          </a:p>
        </p:txBody>
      </p:sp>
      <p:sp>
        <p:nvSpPr>
          <p:cNvPr id="27" name="Rounded Rectangle 26">
            <a:extLst>
              <a:ext uri="{FF2B5EF4-FFF2-40B4-BE49-F238E27FC236}">
                <a16:creationId xmlns:a16="http://schemas.microsoft.com/office/drawing/2014/main" id="{8844621D-8D3E-43F6-806B-21507FCE5340}"/>
              </a:ext>
            </a:extLst>
          </p:cNvPr>
          <p:cNvSpPr>
            <a:spLocks noGrp="1"/>
          </p:cNvSpPr>
          <p:nvPr/>
        </p:nvSpPr>
        <p:spPr>
          <a:xfrm>
            <a:off x="4504150" y="3581400"/>
            <a:ext cx="3951700" cy="5715000"/>
          </a:xfrm>
          <a:prstGeom prst="roundRect">
            <a:avLst>
              <a:gd name="adj" fmla="val 1928"/>
            </a:avLst>
          </a:prstGeom>
          <a:solidFill>
            <a:srgbClr val="FFFFFF"/>
          </a:solidFill>
          <a:ln w="13335">
            <a:solidFill>
              <a:srgbClr val="D9E0DE"/>
            </a:solidFill>
          </a:ln>
        </p:spPr>
        <p:txBody>
          <a:bodyPr/>
          <a:lstStyle/>
          <a:p>
            <a:endParaRPr lang="en-MA"/>
          </a:p>
        </p:txBody>
      </p:sp>
      <p:sp>
        <p:nvSpPr>
          <p:cNvPr id="28" name="Rounded Rectangle 27">
            <a:extLst>
              <a:ext uri="{FF2B5EF4-FFF2-40B4-BE49-F238E27FC236}">
                <a16:creationId xmlns:a16="http://schemas.microsoft.com/office/drawing/2014/main" id="{104F1508-A36F-4412-94F5-77AEC3D8DE57}"/>
              </a:ext>
            </a:extLst>
          </p:cNvPr>
          <p:cNvSpPr>
            <a:spLocks noGrp="1"/>
          </p:cNvSpPr>
          <p:nvPr/>
        </p:nvSpPr>
        <p:spPr>
          <a:xfrm>
            <a:off x="4504150" y="3581400"/>
            <a:ext cx="3951700" cy="495300"/>
          </a:xfrm>
          <a:prstGeom prst="roundRect">
            <a:avLst>
              <a:gd name="adj" fmla="val 15385"/>
            </a:avLst>
          </a:prstGeom>
          <a:solidFill>
            <a:srgbClr val="C7653C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81187644-F004-4CF4-8CA9-E9993C2062ED}"/>
              </a:ext>
            </a:extLst>
          </p:cNvPr>
          <p:cNvSpPr>
            <a:spLocks noGrp="1"/>
          </p:cNvSpPr>
          <p:nvPr/>
        </p:nvSpPr>
        <p:spPr>
          <a:xfrm>
            <a:off x="4504150" y="3981450"/>
            <a:ext cx="3951700" cy="95250"/>
          </a:xfrm>
          <a:prstGeom prst="rect">
            <a:avLst/>
          </a:prstGeom>
          <a:solidFill>
            <a:srgbClr val="C7653C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32FB30F-A982-4F9E-B946-77008D0C100C}"/>
              </a:ext>
            </a:extLst>
          </p:cNvPr>
          <p:cNvSpPr>
            <a:spLocks noGrp="1"/>
          </p:cNvSpPr>
          <p:nvPr/>
        </p:nvSpPr>
        <p:spPr>
          <a:xfrm>
            <a:off x="4599400" y="3600450"/>
            <a:ext cx="37612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RESULTS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8090386F-E61F-46F8-92C9-039024C5780B}"/>
              </a:ext>
            </a:extLst>
          </p:cNvPr>
          <p:cNvSpPr>
            <a:spLocks noGrp="1"/>
          </p:cNvSpPr>
          <p:nvPr/>
        </p:nvSpPr>
        <p:spPr>
          <a:xfrm>
            <a:off x="4675600" y="4191000"/>
            <a:ext cx="3608800" cy="4953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Summarize the main numerical findings. Emphasize clinically relevant results and report key measures of uncertainty.</a:t>
            </a:r>
          </a:p>
        </p:txBody>
      </p:sp>
      <p:sp>
        <p:nvSpPr>
          <p:cNvPr id="32" name="Rounded Rectangle 31">
            <a:extLst>
              <a:ext uri="{FF2B5EF4-FFF2-40B4-BE49-F238E27FC236}">
                <a16:creationId xmlns:a16="http://schemas.microsoft.com/office/drawing/2014/main" id="{929195FB-B611-4608-AAED-19B1820B51A5}"/>
              </a:ext>
            </a:extLst>
          </p:cNvPr>
          <p:cNvSpPr>
            <a:spLocks noGrp="1"/>
          </p:cNvSpPr>
          <p:nvPr/>
        </p:nvSpPr>
        <p:spPr>
          <a:xfrm>
            <a:off x="4504150" y="9525000"/>
            <a:ext cx="3951700" cy="6667500"/>
          </a:xfrm>
          <a:prstGeom prst="roundRect">
            <a:avLst>
              <a:gd name="adj" fmla="val 1928"/>
            </a:avLst>
          </a:prstGeom>
          <a:solidFill>
            <a:srgbClr val="EEF4F2"/>
          </a:solidFill>
          <a:ln w="13335">
            <a:solidFill>
              <a:srgbClr val="B9CFCA"/>
            </a:solidFill>
          </a:ln>
        </p:spPr>
        <p:txBody>
          <a:bodyPr/>
          <a:lstStyle/>
          <a:p>
            <a:endParaRPr lang="en-MA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E1A11B3F-5057-4227-B3BB-73FC95650864}"/>
              </a:ext>
            </a:extLst>
          </p:cNvPr>
          <p:cNvSpPr>
            <a:spLocks noGrp="1"/>
          </p:cNvSpPr>
          <p:nvPr/>
        </p:nvSpPr>
        <p:spPr>
          <a:xfrm>
            <a:off x="4656550" y="9696450"/>
            <a:ext cx="3646900" cy="5143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650" b="1">
                <a:solidFill>
                  <a:srgbClr val="238A8D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238A8D"/>
                </a:solidFill>
                <a:latin typeface="Aptos"/>
                <a:ea typeface="Aptos"/>
                <a:cs typeface="Aptos"/>
              </a:rPr>
              <a:t>FIGURE / TABLE</a:t>
            </a:r>
          </a:p>
        </p:txBody>
      </p:sp>
      <p:sp>
        <p:nvSpPr>
          <p:cNvPr id="34" name="Rounded Rectangle 33">
            <a:extLst>
              <a:ext uri="{FF2B5EF4-FFF2-40B4-BE49-F238E27FC236}">
                <a16:creationId xmlns:a16="http://schemas.microsoft.com/office/drawing/2014/main" id="{67BB634D-BF5A-4528-BD36-3262363A45F5}"/>
              </a:ext>
            </a:extLst>
          </p:cNvPr>
          <p:cNvSpPr>
            <a:spLocks noGrp="1"/>
          </p:cNvSpPr>
          <p:nvPr/>
        </p:nvSpPr>
        <p:spPr>
          <a:xfrm>
            <a:off x="4828000" y="10401300"/>
            <a:ext cx="3304000" cy="5105400"/>
          </a:xfrm>
          <a:prstGeom prst="roundRect">
            <a:avLst>
              <a:gd name="adj" fmla="val 2306"/>
            </a:avLst>
          </a:prstGeom>
          <a:solidFill>
            <a:srgbClr val="FFFFFF"/>
          </a:solidFill>
          <a:ln w="13335">
            <a:solidFill>
              <a:srgbClr val="8BA6A6"/>
            </a:solidFill>
          </a:ln>
        </p:spPr>
        <p:txBody>
          <a:bodyPr/>
          <a:lstStyle/>
          <a:p>
            <a:endParaRPr lang="en-MA"/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D0E65C55-2FC0-47A6-B0AC-839882D6DF1C}"/>
              </a:ext>
            </a:extLst>
          </p:cNvPr>
          <p:cNvSpPr>
            <a:spLocks noGrp="1"/>
          </p:cNvSpPr>
          <p:nvPr/>
        </p:nvSpPr>
        <p:spPr>
          <a:xfrm>
            <a:off x="5018500" y="11677650"/>
            <a:ext cx="2923000" cy="23812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350" b="0">
                <a:solidFill>
                  <a:srgbClr val="667782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667782"/>
                </a:solidFill>
                <a:latin typeface="Aptos"/>
                <a:ea typeface="Aptos"/>
                <a:cs typeface="Aptos"/>
              </a:rPr>
              <a:t>Insert an editable chart, table, CT/MRI image, operative photograph or diagram here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0CEE8029-8FB5-4912-B3B8-DDE80D9766AA}"/>
              </a:ext>
            </a:extLst>
          </p:cNvPr>
          <p:cNvSpPr>
            <a:spLocks noGrp="1"/>
          </p:cNvSpPr>
          <p:nvPr/>
        </p:nvSpPr>
        <p:spPr>
          <a:xfrm>
            <a:off x="4504150" y="16421100"/>
            <a:ext cx="3951700" cy="4238625"/>
          </a:xfrm>
          <a:prstGeom prst="roundRect">
            <a:avLst>
              <a:gd name="adj" fmla="val 1928"/>
            </a:avLst>
          </a:prstGeom>
          <a:solidFill>
            <a:srgbClr val="FFFFFF"/>
          </a:solidFill>
          <a:ln w="13335">
            <a:solidFill>
              <a:srgbClr val="D9E0DE"/>
            </a:solidFill>
          </a:ln>
        </p:spPr>
        <p:txBody>
          <a:bodyPr/>
          <a:lstStyle/>
          <a:p>
            <a:endParaRPr lang="en-MA"/>
          </a:p>
        </p:txBody>
      </p:sp>
      <p:sp>
        <p:nvSpPr>
          <p:cNvPr id="37" name="Rounded Rectangle 36">
            <a:extLst>
              <a:ext uri="{FF2B5EF4-FFF2-40B4-BE49-F238E27FC236}">
                <a16:creationId xmlns:a16="http://schemas.microsoft.com/office/drawing/2014/main" id="{21A6E25C-BDCD-4958-9483-8B34E59B6716}"/>
              </a:ext>
            </a:extLst>
          </p:cNvPr>
          <p:cNvSpPr>
            <a:spLocks noGrp="1"/>
          </p:cNvSpPr>
          <p:nvPr/>
        </p:nvSpPr>
        <p:spPr>
          <a:xfrm>
            <a:off x="4504150" y="16421100"/>
            <a:ext cx="3951700" cy="495300"/>
          </a:xfrm>
          <a:prstGeom prst="roundRect">
            <a:avLst>
              <a:gd name="adj" fmla="val 15385"/>
            </a:avLst>
          </a:prstGeom>
          <a:solidFill>
            <a:srgbClr val="12304A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67AE0DE6-C0A9-4B69-9212-57A2FF58D774}"/>
              </a:ext>
            </a:extLst>
          </p:cNvPr>
          <p:cNvSpPr>
            <a:spLocks noGrp="1"/>
          </p:cNvSpPr>
          <p:nvPr/>
        </p:nvSpPr>
        <p:spPr>
          <a:xfrm>
            <a:off x="4504150" y="16821150"/>
            <a:ext cx="3951700" cy="95250"/>
          </a:xfrm>
          <a:prstGeom prst="rect">
            <a:avLst/>
          </a:prstGeom>
          <a:solidFill>
            <a:srgbClr val="12304A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C73C6811-FF7E-4A01-9255-DB0714BF3803}"/>
              </a:ext>
            </a:extLst>
          </p:cNvPr>
          <p:cNvSpPr>
            <a:spLocks noGrp="1"/>
          </p:cNvSpPr>
          <p:nvPr/>
        </p:nvSpPr>
        <p:spPr>
          <a:xfrm>
            <a:off x="4599400" y="16440150"/>
            <a:ext cx="37612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KEY FINDINGS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EB227E0-F71B-4973-8EC4-6D44B64E6B1C}"/>
              </a:ext>
            </a:extLst>
          </p:cNvPr>
          <p:cNvSpPr>
            <a:spLocks noGrp="1"/>
          </p:cNvSpPr>
          <p:nvPr/>
        </p:nvSpPr>
        <p:spPr>
          <a:xfrm>
            <a:off x="4675600" y="17030700"/>
            <a:ext cx="3608800" cy="3476625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1. Main finding</a:t>
            </a:r>
          </a:p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2. Secondary finding</a:t>
            </a:r>
          </a:p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3. Clinical relevance</a:t>
            </a:r>
          </a:p>
        </p:txBody>
      </p:sp>
      <p:sp>
        <p:nvSpPr>
          <p:cNvPr id="41" name="Rounded Rectangle 40">
            <a:extLst>
              <a:ext uri="{FF2B5EF4-FFF2-40B4-BE49-F238E27FC236}">
                <a16:creationId xmlns:a16="http://schemas.microsoft.com/office/drawing/2014/main" id="{CAB8E8BF-B552-4B16-9807-29996CC4A3B7}"/>
              </a:ext>
            </a:extLst>
          </p:cNvPr>
          <p:cNvSpPr>
            <a:spLocks noGrp="1"/>
          </p:cNvSpPr>
          <p:nvPr/>
        </p:nvSpPr>
        <p:spPr>
          <a:xfrm>
            <a:off x="8665400" y="3581400"/>
            <a:ext cx="3951700" cy="4953000"/>
          </a:xfrm>
          <a:prstGeom prst="roundRect">
            <a:avLst>
              <a:gd name="adj" fmla="val 1928"/>
            </a:avLst>
          </a:prstGeom>
          <a:solidFill>
            <a:srgbClr val="FFFFFF"/>
          </a:solidFill>
          <a:ln w="13335">
            <a:solidFill>
              <a:srgbClr val="D9E0DE"/>
            </a:solidFill>
          </a:ln>
        </p:spPr>
        <p:txBody>
          <a:bodyPr/>
          <a:lstStyle/>
          <a:p>
            <a:endParaRPr lang="en-MA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D79E09B7-DB78-4B36-9F48-71DE298B6690}"/>
              </a:ext>
            </a:extLst>
          </p:cNvPr>
          <p:cNvSpPr>
            <a:spLocks noGrp="1"/>
          </p:cNvSpPr>
          <p:nvPr/>
        </p:nvSpPr>
        <p:spPr>
          <a:xfrm>
            <a:off x="8665400" y="3581400"/>
            <a:ext cx="3951700" cy="495300"/>
          </a:xfrm>
          <a:prstGeom prst="roundRect">
            <a:avLst>
              <a:gd name="adj" fmla="val 15385"/>
            </a:avLst>
          </a:prstGeom>
          <a:solidFill>
            <a:srgbClr val="1E627C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CC969287-F9E3-4AE1-907D-E54F7C5BDD99}"/>
              </a:ext>
            </a:extLst>
          </p:cNvPr>
          <p:cNvSpPr>
            <a:spLocks noGrp="1"/>
          </p:cNvSpPr>
          <p:nvPr/>
        </p:nvSpPr>
        <p:spPr>
          <a:xfrm>
            <a:off x="8665400" y="3981450"/>
            <a:ext cx="3951700" cy="95250"/>
          </a:xfrm>
          <a:prstGeom prst="rect">
            <a:avLst/>
          </a:prstGeom>
          <a:solidFill>
            <a:srgbClr val="1E627C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1BAB722E-17B3-4E05-A58C-8888AE898709}"/>
              </a:ext>
            </a:extLst>
          </p:cNvPr>
          <p:cNvSpPr>
            <a:spLocks noGrp="1"/>
          </p:cNvSpPr>
          <p:nvPr/>
        </p:nvSpPr>
        <p:spPr>
          <a:xfrm>
            <a:off x="8760650" y="3600450"/>
            <a:ext cx="37612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DISCUSSION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AE1B33E-2290-46C2-A1C4-9C4AACC36509}"/>
              </a:ext>
            </a:extLst>
          </p:cNvPr>
          <p:cNvSpPr>
            <a:spLocks noGrp="1"/>
          </p:cNvSpPr>
          <p:nvPr/>
        </p:nvSpPr>
        <p:spPr>
          <a:xfrm>
            <a:off x="8836850" y="4191000"/>
            <a:ext cx="3608800" cy="4191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Interpret the results in relation to current evidence. Note the principal strengths and limitations.</a:t>
            </a:r>
          </a:p>
        </p:txBody>
      </p:sp>
      <p:sp>
        <p:nvSpPr>
          <p:cNvPr id="46" name="Rounded Rectangle 45">
            <a:extLst>
              <a:ext uri="{FF2B5EF4-FFF2-40B4-BE49-F238E27FC236}">
                <a16:creationId xmlns:a16="http://schemas.microsoft.com/office/drawing/2014/main" id="{E27B4ABB-D9B4-44BD-BB6F-D5F80ED142C8}"/>
              </a:ext>
            </a:extLst>
          </p:cNvPr>
          <p:cNvSpPr>
            <a:spLocks noGrp="1"/>
          </p:cNvSpPr>
          <p:nvPr/>
        </p:nvSpPr>
        <p:spPr>
          <a:xfrm>
            <a:off x="8665400" y="8763000"/>
            <a:ext cx="3951700" cy="3810000"/>
          </a:xfrm>
          <a:prstGeom prst="roundRect">
            <a:avLst>
              <a:gd name="adj" fmla="val 2000"/>
            </a:avLst>
          </a:prstGeom>
          <a:solidFill>
            <a:srgbClr val="FFFFFF"/>
          </a:solidFill>
          <a:ln w="13335">
            <a:solidFill>
              <a:srgbClr val="D9E0DE"/>
            </a:solidFill>
          </a:ln>
        </p:spPr>
        <p:txBody>
          <a:bodyPr/>
          <a:lstStyle/>
          <a:p>
            <a:endParaRPr lang="en-MA"/>
          </a:p>
        </p:txBody>
      </p:sp>
      <p:sp>
        <p:nvSpPr>
          <p:cNvPr id="47" name="Rounded Rectangle 46">
            <a:extLst>
              <a:ext uri="{FF2B5EF4-FFF2-40B4-BE49-F238E27FC236}">
                <a16:creationId xmlns:a16="http://schemas.microsoft.com/office/drawing/2014/main" id="{8AAE9016-9B21-4457-8FE2-2BECC18B7E15}"/>
              </a:ext>
            </a:extLst>
          </p:cNvPr>
          <p:cNvSpPr>
            <a:spLocks noGrp="1"/>
          </p:cNvSpPr>
          <p:nvPr/>
        </p:nvSpPr>
        <p:spPr>
          <a:xfrm>
            <a:off x="8665400" y="8763000"/>
            <a:ext cx="3951700" cy="495300"/>
          </a:xfrm>
          <a:prstGeom prst="roundRect">
            <a:avLst>
              <a:gd name="adj" fmla="val 15385"/>
            </a:avLst>
          </a:prstGeom>
          <a:solidFill>
            <a:srgbClr val="238A8D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8EB944BF-FA7F-4884-8B74-65A342365041}"/>
              </a:ext>
            </a:extLst>
          </p:cNvPr>
          <p:cNvSpPr>
            <a:spLocks noGrp="1"/>
          </p:cNvSpPr>
          <p:nvPr/>
        </p:nvSpPr>
        <p:spPr>
          <a:xfrm>
            <a:off x="8665400" y="9163050"/>
            <a:ext cx="3951700" cy="95250"/>
          </a:xfrm>
          <a:prstGeom prst="rect">
            <a:avLst/>
          </a:prstGeom>
          <a:solidFill>
            <a:srgbClr val="238A8D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BBFE1517-96CC-4ED1-AD9D-517FB491457E}"/>
              </a:ext>
            </a:extLst>
          </p:cNvPr>
          <p:cNvSpPr>
            <a:spLocks noGrp="1"/>
          </p:cNvSpPr>
          <p:nvPr/>
        </p:nvSpPr>
        <p:spPr>
          <a:xfrm>
            <a:off x="8760650" y="8782050"/>
            <a:ext cx="37612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CONCLUSION</a:t>
            </a: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2BB192CD-ACC5-44F3-8C27-FEC6FA720BBE}"/>
              </a:ext>
            </a:extLst>
          </p:cNvPr>
          <p:cNvSpPr>
            <a:spLocks noGrp="1"/>
          </p:cNvSpPr>
          <p:nvPr/>
        </p:nvSpPr>
        <p:spPr>
          <a:xfrm>
            <a:off x="8836850" y="9372600"/>
            <a:ext cx="3608800" cy="30480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State the clinical or scientific conclusion. Keep this section direct and specific.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F0BA7592-EEC5-4307-A05D-20ABDE200121}"/>
              </a:ext>
            </a:extLst>
          </p:cNvPr>
          <p:cNvSpPr>
            <a:spLocks noGrp="1"/>
          </p:cNvSpPr>
          <p:nvPr/>
        </p:nvSpPr>
        <p:spPr>
          <a:xfrm>
            <a:off x="8665400" y="12801600"/>
            <a:ext cx="3951700" cy="4762500"/>
          </a:xfrm>
          <a:prstGeom prst="roundRect">
            <a:avLst>
              <a:gd name="adj" fmla="val 1928"/>
            </a:avLst>
          </a:prstGeom>
          <a:solidFill>
            <a:srgbClr val="FFFFFF"/>
          </a:solidFill>
          <a:ln w="13335">
            <a:solidFill>
              <a:srgbClr val="D9E0DE"/>
            </a:solidFill>
          </a:ln>
        </p:spPr>
        <p:txBody>
          <a:bodyPr/>
          <a:lstStyle/>
          <a:p>
            <a:endParaRPr lang="en-MA"/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B04C8156-FB5C-47FC-BB6B-EDB46A7FF248}"/>
              </a:ext>
            </a:extLst>
          </p:cNvPr>
          <p:cNvSpPr>
            <a:spLocks noGrp="1"/>
          </p:cNvSpPr>
          <p:nvPr/>
        </p:nvSpPr>
        <p:spPr>
          <a:xfrm>
            <a:off x="8665400" y="12801600"/>
            <a:ext cx="3951700" cy="495300"/>
          </a:xfrm>
          <a:prstGeom prst="roundRect">
            <a:avLst>
              <a:gd name="adj" fmla="val 15385"/>
            </a:avLst>
          </a:prstGeom>
          <a:solidFill>
            <a:srgbClr val="12304A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41906F05-B4D6-4DCB-A1D4-FEED079317F0}"/>
              </a:ext>
            </a:extLst>
          </p:cNvPr>
          <p:cNvSpPr>
            <a:spLocks noGrp="1"/>
          </p:cNvSpPr>
          <p:nvPr/>
        </p:nvSpPr>
        <p:spPr>
          <a:xfrm>
            <a:off x="8665400" y="13201650"/>
            <a:ext cx="3951700" cy="95250"/>
          </a:xfrm>
          <a:prstGeom prst="rect">
            <a:avLst/>
          </a:prstGeom>
          <a:solidFill>
            <a:srgbClr val="12304A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05FBA414-D48F-405D-8F56-7D92755DD2D5}"/>
              </a:ext>
            </a:extLst>
          </p:cNvPr>
          <p:cNvSpPr>
            <a:spLocks noGrp="1"/>
          </p:cNvSpPr>
          <p:nvPr/>
        </p:nvSpPr>
        <p:spPr>
          <a:xfrm>
            <a:off x="8760650" y="12820650"/>
            <a:ext cx="3761200" cy="438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6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REFERENCES</a:t>
            </a:r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F6F3F25A-655E-421F-85ED-98826F7A4945}"/>
              </a:ext>
            </a:extLst>
          </p:cNvPr>
          <p:cNvSpPr>
            <a:spLocks noGrp="1"/>
          </p:cNvSpPr>
          <p:nvPr/>
        </p:nvSpPr>
        <p:spPr>
          <a:xfrm>
            <a:off x="8836850" y="13411200"/>
            <a:ext cx="3608800" cy="4000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1. First reference in Vancouver style.</a:t>
            </a:r>
          </a:p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2. Second reference in Vancouver style.</a:t>
            </a:r>
          </a:p>
          <a:p>
            <a:pPr algn="l">
              <a:defRPr sz="13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3. Limit the list to essential sources.</a:t>
            </a:r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9EB8045A-240D-4700-8DF7-99814732E0C1}"/>
              </a:ext>
            </a:extLst>
          </p:cNvPr>
          <p:cNvSpPr>
            <a:spLocks noGrp="1"/>
          </p:cNvSpPr>
          <p:nvPr/>
        </p:nvSpPr>
        <p:spPr>
          <a:xfrm>
            <a:off x="8665400" y="17792700"/>
            <a:ext cx="3951700" cy="2867025"/>
          </a:xfrm>
          <a:prstGeom prst="roundRect">
            <a:avLst>
              <a:gd name="adj" fmla="val 2658"/>
            </a:avLst>
          </a:prstGeom>
          <a:solidFill>
            <a:srgbClr val="E8D9C4"/>
          </a:solidFill>
          <a:ln w="0">
            <a:noFill/>
          </a:ln>
        </p:spPr>
        <p:txBody>
          <a:bodyPr/>
          <a:lstStyle/>
          <a:p>
            <a:endParaRPr lang="en-MA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F301A6E-7FE2-4C1C-AAE0-05E4582EEB08}"/>
              </a:ext>
            </a:extLst>
          </p:cNvPr>
          <p:cNvSpPr>
            <a:spLocks noGrp="1"/>
          </p:cNvSpPr>
          <p:nvPr/>
        </p:nvSpPr>
        <p:spPr>
          <a:xfrm>
            <a:off x="8779700" y="17964150"/>
            <a:ext cx="152400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125" b="1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125" b="1">
                <a:solidFill>
                  <a:srgbClr val="12304A"/>
                </a:solidFill>
                <a:latin typeface="Aptos"/>
                <a:ea typeface="Aptos"/>
                <a:cs typeface="Aptos"/>
              </a:rPr>
              <a:t>DISCLOSURES</a:t>
            </a: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D749877C-73D7-4888-8424-6B9BB391658F}"/>
              </a:ext>
            </a:extLst>
          </p:cNvPr>
          <p:cNvSpPr>
            <a:spLocks noGrp="1"/>
          </p:cNvSpPr>
          <p:nvPr/>
        </p:nvSpPr>
        <p:spPr>
          <a:xfrm>
            <a:off x="8779700" y="18383250"/>
            <a:ext cx="3723100" cy="95250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050" b="0">
                <a:solidFill>
                  <a:srgbClr val="20313E"/>
                </a:solidFill>
                <a:latin typeface="Aptos"/>
                <a:ea typeface="Aptos"/>
                <a:cs typeface="Aptos"/>
              </a:defRPr>
            </a:pPr>
            <a:r>
              <a:rPr sz="1050" b="0">
                <a:solidFill>
                  <a:srgbClr val="20313E"/>
                </a:solidFill>
                <a:latin typeface="Aptos"/>
                <a:ea typeface="Aptos"/>
                <a:cs typeface="Aptos"/>
              </a:rPr>
              <a:t>Conflicts of interest / funding / ethics approval</a:t>
            </a: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65E865EE-CADA-402F-BB39-36FBF1BECE6C}"/>
              </a:ext>
            </a:extLst>
          </p:cNvPr>
          <p:cNvSpPr>
            <a:spLocks noGrp="1"/>
          </p:cNvSpPr>
          <p:nvPr/>
        </p:nvSpPr>
        <p:spPr>
          <a:xfrm>
            <a:off x="0" y="21039750"/>
            <a:ext cx="12960000" cy="2000250"/>
          </a:xfrm>
          <a:prstGeom prst="rect">
            <a:avLst/>
          </a:prstGeom>
          <a:solidFill>
            <a:srgbClr val="12304A"/>
          </a:solidFill>
          <a:ln w="0">
            <a:noFill/>
          </a:ln>
        </p:spPr>
        <p:txBody>
          <a:bodyPr/>
          <a:lstStyle/>
          <a:p>
            <a:endParaRPr lang="en-MA" dirty="0"/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D0B3F381-7FE2-4111-AF0A-E0A9A36A71D6}"/>
              </a:ext>
            </a:extLst>
          </p:cNvPr>
          <p:cNvSpPr>
            <a:spLocks noGrp="1"/>
          </p:cNvSpPr>
          <p:nvPr/>
        </p:nvSpPr>
        <p:spPr>
          <a:xfrm>
            <a:off x="400050" y="21249300"/>
            <a:ext cx="1809750" cy="3238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1">
                <a:solidFill>
                  <a:srgbClr val="9FD4D3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9FD4D3"/>
                </a:solidFill>
                <a:latin typeface="Aptos"/>
                <a:ea typeface="Aptos"/>
                <a:cs typeface="Aptos"/>
              </a:rPr>
              <a:t>CONTACT</a:t>
            </a: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8E6E1DCA-00C6-4351-8800-90E273120977}"/>
              </a:ext>
            </a:extLst>
          </p:cNvPr>
          <p:cNvSpPr>
            <a:spLocks noGrp="1"/>
          </p:cNvSpPr>
          <p:nvPr/>
        </p:nvSpPr>
        <p:spPr>
          <a:xfrm>
            <a:off x="400050" y="21592200"/>
            <a:ext cx="4095750" cy="8191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l">
              <a:defRPr sz="1275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presenting.author@email.com</a:t>
            </a:r>
          </a:p>
          <a:p>
            <a:pPr algn="l">
              <a:defRPr sz="1275" b="0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275" b="0">
                <a:solidFill>
                  <a:srgbClr val="FFFFFF"/>
                </a:solidFill>
                <a:latin typeface="Aptos"/>
                <a:ea typeface="Aptos"/>
                <a:cs typeface="Aptos"/>
              </a:rPr>
              <a:t>Institution or department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02C8869A-6449-421A-9BA7-3F8E0D3EB532}"/>
              </a:ext>
            </a:extLst>
          </p:cNvPr>
          <p:cNvSpPr>
            <a:spLocks noGrp="1"/>
          </p:cNvSpPr>
          <p:nvPr/>
        </p:nvSpPr>
        <p:spPr>
          <a:xfrm>
            <a:off x="11207400" y="21401700"/>
            <a:ext cx="1238250" cy="1123950"/>
          </a:xfrm>
          <a:prstGeom prst="rect">
            <a:avLst/>
          </a:prstGeom>
          <a:noFill/>
          <a:ln w="0">
            <a:noFill/>
          </a:ln>
        </p:spPr>
        <p:txBody>
          <a:bodyPr anchor="ctr">
            <a:normAutofit/>
          </a:bodyPr>
          <a:lstStyle/>
          <a:p>
            <a:pPr algn="ctr">
              <a:defRPr sz="1500" b="1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304A"/>
                </a:solidFill>
                <a:latin typeface="Aptos"/>
                <a:ea typeface="Aptos"/>
                <a:cs typeface="Aptos"/>
              </a:rPr>
              <a:t>QR</a:t>
            </a:r>
          </a:p>
          <a:p>
            <a:pPr algn="ctr">
              <a:defRPr sz="1500" b="1">
                <a:solidFill>
                  <a:srgbClr val="12304A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304A"/>
                </a:solidFill>
                <a:latin typeface="Aptos"/>
                <a:ea typeface="Aptos"/>
                <a:cs typeface="Aptos"/>
              </a:rPr>
              <a:t>CODE</a:t>
            </a:r>
          </a:p>
        </p:txBody>
      </p:sp>
    </p:spTree>
    <p:extLst>
      <p:ext uri="{BB962C8B-B14F-4D97-AF65-F5344CB8AC3E}">
        <p14:creationId xmlns:p14="http://schemas.microsoft.com/office/powerpoint/2010/main" val="450065928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227</Words>
  <Application>Microsoft Macintosh PowerPoint</Application>
  <DocSecurity>0</DocSecurity>
  <PresentationFormat>Custom</PresentationFormat>
  <Paragraphs>46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Aptos</vt:lpstr>
      <vt:lpstr>Calibri</vt:lpstr>
      <vt:lpstr>ChatGPT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yassaad oudrhiri</cp:lastModifiedBy>
  <cp:revision>2</cp:revision>
  <dcterms:created xsi:type="dcterms:W3CDTF">2026-09-20T21:48:32Z</dcterms:created>
  <dcterms:modified xsi:type="dcterms:W3CDTF">2026-09-20T22:11:34Z</dcterms:modified>
</cp:coreProperties>
</file>